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 b="def" i="def"/>
      <a:tcStyle>
        <a:tcBdr/>
        <a:fill>
          <a:solidFill>
            <a:srgbClr val="FFF1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7" name="Shape 10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>
        <a:latin typeface="+mn-lt"/>
        <a:ea typeface="+mn-ea"/>
        <a:cs typeface="+mn-cs"/>
        <a:sym typeface="Helvetica Neue"/>
      </a:defRPr>
    </a:lvl1pPr>
    <a:lvl2pPr indent="228600" latinLnBrk="0">
      <a:defRPr>
        <a:latin typeface="+mn-lt"/>
        <a:ea typeface="+mn-ea"/>
        <a:cs typeface="+mn-cs"/>
        <a:sym typeface="Helvetica Neue"/>
      </a:defRPr>
    </a:lvl2pPr>
    <a:lvl3pPr indent="457200" latinLnBrk="0">
      <a:defRPr>
        <a:latin typeface="+mn-lt"/>
        <a:ea typeface="+mn-ea"/>
        <a:cs typeface="+mn-cs"/>
        <a:sym typeface="Helvetica Neue"/>
      </a:defRPr>
    </a:lvl3pPr>
    <a:lvl4pPr indent="685800" latinLnBrk="0">
      <a:defRPr>
        <a:latin typeface="+mn-lt"/>
        <a:ea typeface="+mn-ea"/>
        <a:cs typeface="+mn-cs"/>
        <a:sym typeface="Helvetica Neue"/>
      </a:defRPr>
    </a:lvl4pPr>
    <a:lvl5pPr indent="914400" latinLnBrk="0">
      <a:defRPr>
        <a:latin typeface="+mn-lt"/>
        <a:ea typeface="+mn-ea"/>
        <a:cs typeface="+mn-cs"/>
        <a:sym typeface="Helvetica Neue"/>
      </a:defRPr>
    </a:lvl5pPr>
    <a:lvl6pPr indent="1143000" latinLnBrk="0">
      <a:defRPr>
        <a:latin typeface="+mn-lt"/>
        <a:ea typeface="+mn-ea"/>
        <a:cs typeface="+mn-cs"/>
        <a:sym typeface="Helvetica Neue"/>
      </a:defRPr>
    </a:lvl6pPr>
    <a:lvl7pPr indent="1371600" latinLnBrk="0">
      <a:defRPr>
        <a:latin typeface="+mn-lt"/>
        <a:ea typeface="+mn-ea"/>
        <a:cs typeface="+mn-cs"/>
        <a:sym typeface="Helvetica Neue"/>
      </a:defRPr>
    </a:lvl7pPr>
    <a:lvl8pPr indent="1600200" latinLnBrk="0">
      <a:defRPr>
        <a:latin typeface="+mn-lt"/>
        <a:ea typeface="+mn-ea"/>
        <a:cs typeface="+mn-cs"/>
        <a:sym typeface="Helvetica Neue"/>
      </a:defRPr>
    </a:lvl8pPr>
    <a:lvl9pPr indent="1828800" latinLnBrk="0">
      <a:defRPr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311708" y="744574"/>
            <a:ext cx="8520600" cy="2052600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pPr/>
            <a:r>
              <a:t>Click to add title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311699" y="2834125"/>
            <a:ext cx="8520601" cy="792601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pPr/>
            <a:r>
              <a:t>Click to add subtitle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ig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title"/>
          </p:nvPr>
        </p:nvSpPr>
        <p:spPr>
          <a:xfrm>
            <a:off x="311699" y="1106125"/>
            <a:ext cx="8520601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pPr/>
            <a:r>
              <a:t>Click to add title</a:t>
            </a:r>
          </a:p>
        </p:txBody>
      </p:sp>
      <p:sp>
        <p:nvSpPr>
          <p:cNvPr id="92" name="Shape 92"/>
          <p:cNvSpPr/>
          <p:nvPr>
            <p:ph type="body" sz="half" idx="1"/>
          </p:nvPr>
        </p:nvSpPr>
        <p:spPr>
          <a:xfrm>
            <a:off x="311699" y="3152225"/>
            <a:ext cx="8520601" cy="13008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Click to add text</a:t>
            </a:r>
          </a:p>
        </p:txBody>
      </p:sp>
      <p:sp>
        <p:nvSpPr>
          <p:cNvPr id="93" name="Shape 9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title"/>
          </p:nvPr>
        </p:nvSpPr>
        <p:spPr>
          <a:xfrm>
            <a:off x="311699" y="2150849"/>
            <a:ext cx="8520601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pPr/>
            <a:r>
              <a:t>Click to add title</a:t>
            </a:r>
          </a:p>
        </p:txBody>
      </p:sp>
      <p:sp>
        <p:nvSpPr>
          <p:cNvPr id="21" name="Shape 2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to add title</a:t>
            </a:r>
          </a:p>
        </p:txBody>
      </p:sp>
      <p:sp>
        <p:nvSpPr>
          <p:cNvPr id="29" name="Shape 2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to add text</a:t>
            </a:r>
          </a:p>
        </p:txBody>
      </p:sp>
      <p:sp>
        <p:nvSpPr>
          <p:cNvPr id="30" name="Shape 3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to add title</a:t>
            </a:r>
          </a:p>
        </p:txBody>
      </p:sp>
      <p:sp>
        <p:nvSpPr>
          <p:cNvPr id="38" name="Shape 38"/>
          <p:cNvSpPr/>
          <p:nvPr>
            <p:ph type="body" sz="half" idx="1"/>
          </p:nvPr>
        </p:nvSpPr>
        <p:spPr>
          <a:xfrm>
            <a:off x="311699" y="1152475"/>
            <a:ext cx="3999900" cy="341640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/>
            <a:r>
              <a:t>Click to add text</a:t>
            </a:r>
          </a:p>
        </p:txBody>
      </p:sp>
      <p:sp>
        <p:nvSpPr>
          <p:cNvPr id="39" name="Shape 39"/>
          <p:cNvSpPr/>
          <p:nvPr>
            <p:ph type="body" sz="half" idx="13"/>
          </p:nvPr>
        </p:nvSpPr>
        <p:spPr>
          <a:xfrm>
            <a:off x="4832399" y="1152475"/>
            <a:ext cx="3999900" cy="3416400"/>
          </a:xfrm>
          <a:prstGeom prst="rect">
            <a:avLst/>
          </a:prstGeom>
        </p:spPr>
        <p:txBody>
          <a:bodyPr/>
          <a:lstStyle/>
          <a:p>
            <a:pPr>
              <a:defRPr sz="1400"/>
            </a:pPr>
          </a:p>
        </p:txBody>
      </p:sp>
      <p:sp>
        <p:nvSpPr>
          <p:cNvPr id="40" name="Shape 4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to add title</a:t>
            </a:r>
          </a:p>
        </p:txBody>
      </p:sp>
      <p:sp>
        <p:nvSpPr>
          <p:cNvPr id="48" name="Shape 4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type="title"/>
          </p:nvPr>
        </p:nvSpPr>
        <p:spPr>
          <a:xfrm>
            <a:off x="311699" y="555600"/>
            <a:ext cx="2808000" cy="755699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Click to add title</a:t>
            </a:r>
          </a:p>
        </p:txBody>
      </p:sp>
      <p:sp>
        <p:nvSpPr>
          <p:cNvPr id="56" name="Shape 56"/>
          <p:cNvSpPr/>
          <p:nvPr>
            <p:ph type="body" sz="quarter" idx="1"/>
          </p:nvPr>
        </p:nvSpPr>
        <p:spPr>
          <a:xfrm>
            <a:off x="311699" y="1389599"/>
            <a:ext cx="2808000" cy="31794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r>
              <a:t>Click to add text</a:t>
            </a:r>
          </a:p>
        </p:txBody>
      </p:sp>
      <p:sp>
        <p:nvSpPr>
          <p:cNvPr id="57" name="Shape 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Main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Click to add title</a:t>
            </a:r>
          </a:p>
        </p:txBody>
      </p:sp>
      <p:sp>
        <p:nvSpPr>
          <p:cNvPr id="65" name="Shape 6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title and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73" name="Shape 73"/>
          <p:cNvSpPr/>
          <p:nvPr>
            <p:ph type="title"/>
          </p:nvPr>
        </p:nvSpPr>
        <p:spPr>
          <a:xfrm>
            <a:off x="265500" y="1233175"/>
            <a:ext cx="4045199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pPr/>
            <a:r>
              <a:t>Click to add title</a:t>
            </a:r>
          </a:p>
        </p:txBody>
      </p:sp>
      <p:sp>
        <p:nvSpPr>
          <p:cNvPr id="74" name="Shape 74"/>
          <p:cNvSpPr/>
          <p:nvPr>
            <p:ph type="body" sz="quarter" idx="1"/>
          </p:nvPr>
        </p:nvSpPr>
        <p:spPr>
          <a:xfrm>
            <a:off x="265500" y="2803075"/>
            <a:ext cx="4045199" cy="1235101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100"/>
            </a:lvl1pPr>
          </a:lstStyle>
          <a:p>
            <a:pPr/>
            <a:r>
              <a:t>Click to add subtitle</a:t>
            </a:r>
          </a:p>
        </p:txBody>
      </p:sp>
      <p:sp>
        <p:nvSpPr>
          <p:cNvPr id="75" name="Shape 75"/>
          <p:cNvSpPr/>
          <p:nvPr>
            <p:ph type="body" sz="half" idx="13"/>
          </p:nvPr>
        </p:nvSpPr>
        <p:spPr>
          <a:xfrm>
            <a:off x="4939500" y="724074"/>
            <a:ext cx="3837000" cy="3695100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</a:lvl1pPr>
          </a:lstStyle>
          <a:p>
            <a:pPr/>
            <a:r>
              <a:t>Click to add text</a:t>
            </a:r>
          </a:p>
        </p:txBody>
      </p:sp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311699" y="445025"/>
            <a:ext cx="8520601" cy="572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Click to add title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311699" y="1152475"/>
            <a:ext cx="8520601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Click to add text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8684343" y="4700818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ctrTitle"/>
          </p:nvPr>
        </p:nvSpPr>
        <p:spPr>
          <a:xfrm>
            <a:off x="311699" y="1938600"/>
            <a:ext cx="8520601" cy="1266301"/>
          </a:xfrm>
          <a:prstGeom prst="rect">
            <a:avLst/>
          </a:prstGeom>
        </p:spPr>
        <p:txBody>
          <a:bodyPr anchor="ctr"/>
          <a:lstStyle/>
          <a:p>
            <a:pPr>
              <a:defRPr>
                <a:latin typeface="Roboto"/>
                <a:ea typeface="Roboto"/>
                <a:cs typeface="Roboto"/>
                <a:sym typeface="Roboto"/>
              </a:defRPr>
            </a:pPr>
            <a:r>
              <a:t>Synth</a:t>
            </a:r>
            <a:r>
              <a:rPr>
                <a:solidFill>
                  <a:srgbClr val="674EA7"/>
                </a:solidFill>
              </a:rPr>
              <a:t>Sense</a:t>
            </a:r>
          </a:p>
        </p:txBody>
      </p:sp>
      <p:sp>
        <p:nvSpPr>
          <p:cNvPr id="110" name="Shape 110"/>
          <p:cNvSpPr/>
          <p:nvPr>
            <p:ph type="subTitle" sz="quarter" idx="1"/>
          </p:nvPr>
        </p:nvSpPr>
        <p:spPr>
          <a:xfrm>
            <a:off x="311699" y="4163150"/>
            <a:ext cx="8520601" cy="792601"/>
          </a:xfrm>
          <a:prstGeom prst="rect">
            <a:avLst/>
          </a:prstGeom>
        </p:spPr>
        <p:txBody>
          <a:bodyPr/>
          <a:lstStyle/>
          <a:p>
            <a:pPr>
              <a:defRPr sz="1400">
                <a:latin typeface="Roboto"/>
                <a:ea typeface="Roboto"/>
                <a:cs typeface="Roboto"/>
                <a:sym typeface="Roboto"/>
              </a:defRPr>
            </a:pPr>
            <a:r>
              <a:t>Krishna Parashar </a:t>
            </a:r>
            <a:r>
              <a:rPr b="1"/>
              <a:t>|</a:t>
            </a:r>
            <a:r>
              <a:t> Frank Lu </a:t>
            </a:r>
            <a:r>
              <a:rPr b="1"/>
              <a:t>|</a:t>
            </a:r>
            <a:r>
              <a:t> Adithya Murali </a:t>
            </a:r>
            <a:r>
              <a:rPr b="1"/>
              <a:t>|</a:t>
            </a:r>
            <a:r>
              <a:t> Craig Hiller </a:t>
            </a:r>
            <a:r>
              <a:rPr b="1"/>
              <a:t>|</a:t>
            </a:r>
            <a:r>
              <a:t> Tomás Vega</a:t>
            </a:r>
          </a:p>
        </p:txBody>
      </p:sp>
      <p:sp>
        <p:nvSpPr>
          <p:cNvPr id="111" name="Shape 111"/>
          <p:cNvSpPr/>
          <p:nvPr/>
        </p:nvSpPr>
        <p:spPr>
          <a:xfrm>
            <a:off x="311699" y="2877275"/>
            <a:ext cx="8520601" cy="538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normAutofit fontScale="100000" lnSpcReduction="0"/>
          </a:bodyPr>
          <a:lstStyle>
            <a:lvl1pPr algn="ctr">
              <a:defRPr i="1" sz="24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Brainstorm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9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xfrm>
            <a:off x="490249" y="450150"/>
            <a:ext cx="6367802" cy="4090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15000"/>
              </a:lnSpc>
              <a:spcBef>
                <a:spcPts val="800"/>
              </a:spcBef>
              <a:defRPr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We provide the </a:t>
            </a:r>
            <a:r>
              <a:rPr b="1">
                <a:solidFill>
                  <a:srgbClr val="674EA7"/>
                </a:solidFill>
              </a:rPr>
              <a:t>sensory reassurance</a:t>
            </a:r>
            <a:r>
              <a:t> using an alternate </a:t>
            </a:r>
            <a:r>
              <a:rPr b="1">
                <a:solidFill>
                  <a:srgbClr val="674EA7"/>
                </a:solidFill>
              </a:rPr>
              <a:t>feedback</a:t>
            </a:r>
            <a:r>
              <a:t> system with direct information.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type="title"/>
          </p:nvPr>
        </p:nvSpPr>
        <p:spPr>
          <a:xfrm>
            <a:off x="490249" y="450150"/>
            <a:ext cx="6367802" cy="4090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15000"/>
              </a:lnSpc>
              <a:spcBef>
                <a:spcPts val="800"/>
              </a:spcBef>
              <a:defRPr sz="2400">
                <a:latin typeface="Roboto"/>
                <a:ea typeface="Roboto"/>
                <a:cs typeface="Roboto"/>
                <a:sym typeface="Roboto"/>
              </a:defRPr>
            </a:pPr>
            <a:r>
              <a:t>The</a:t>
            </a:r>
            <a:r>
              <a:rPr b="1"/>
              <a:t> </a:t>
            </a:r>
            <a:r>
              <a:rPr b="1">
                <a:solidFill>
                  <a:srgbClr val="674EA7"/>
                </a:solidFill>
              </a:rPr>
              <a:t>Blind</a:t>
            </a:r>
            <a:endParaRPr b="1">
              <a:solidFill>
                <a:srgbClr val="674EA7"/>
              </a:solidFill>
            </a:endParaRPr>
          </a:p>
          <a:p>
            <a:pPr>
              <a:lnSpc>
                <a:spcPct val="115000"/>
              </a:lnSpc>
              <a:spcBef>
                <a:spcPts val="800"/>
              </a:spcBef>
              <a:defRPr sz="2400">
                <a:latin typeface="Roboto"/>
                <a:ea typeface="Roboto"/>
                <a:cs typeface="Roboto"/>
                <a:sym typeface="Roboto"/>
              </a:defRPr>
            </a:pPr>
            <a:r>
              <a:t>The</a:t>
            </a:r>
            <a:r>
              <a:rPr b="1"/>
              <a:t> </a:t>
            </a:r>
            <a:r>
              <a:rPr b="1">
                <a:solidFill>
                  <a:srgbClr val="674EA7"/>
                </a:solidFill>
              </a:rPr>
              <a:t>Visually Impaired </a:t>
            </a:r>
            <a:endParaRPr b="1">
              <a:solidFill>
                <a:srgbClr val="674EA7"/>
              </a:solidFill>
            </a:endParaRPr>
          </a:p>
          <a:p>
            <a:pPr>
              <a:lnSpc>
                <a:spcPct val="115000"/>
              </a:lnSpc>
              <a:spcBef>
                <a:spcPts val="800"/>
              </a:spcBef>
              <a:defRPr sz="2400">
                <a:latin typeface="Roboto"/>
                <a:ea typeface="Roboto"/>
                <a:cs typeface="Roboto"/>
                <a:sym typeface="Roboto"/>
              </a:defRPr>
            </a:pPr>
            <a:r>
              <a:t>The</a:t>
            </a:r>
            <a:r>
              <a:rPr b="1">
                <a:solidFill>
                  <a:srgbClr val="674EA7"/>
                </a:solidFill>
              </a:rPr>
              <a:t> Endless Possibilities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title"/>
          </p:nvPr>
        </p:nvSpPr>
        <p:spPr>
          <a:xfrm>
            <a:off x="311699" y="2150849"/>
            <a:ext cx="8520601" cy="841801"/>
          </a:xfrm>
          <a:prstGeom prst="rect">
            <a:avLst/>
          </a:prstGeom>
        </p:spPr>
        <p:txBody>
          <a:bodyPr/>
          <a:lstStyle/>
          <a:p>
            <a:pPr>
              <a:defRPr i="1">
                <a:solidFill>
                  <a:srgbClr val="674EA7"/>
                </a:solidFill>
              </a:defRPr>
            </a:pPr>
            <a:r>
              <a:t>Why </a:t>
            </a:r>
            <a:r>
              <a:rPr i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Synth</a:t>
            </a:r>
            <a:r>
              <a:rPr i="0">
                <a:latin typeface="Roboto"/>
                <a:ea typeface="Roboto"/>
                <a:cs typeface="Roboto"/>
                <a:sym typeface="Roboto"/>
              </a:rPr>
              <a:t>Sense?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title"/>
          </p:nvPr>
        </p:nvSpPr>
        <p:spPr>
          <a:xfrm>
            <a:off x="490250" y="450150"/>
            <a:ext cx="6699299" cy="4090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15000"/>
              </a:lnSpc>
              <a:spcBef>
                <a:spcPts val="1600"/>
              </a:spcBef>
              <a:defRPr b="1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1</a:t>
            </a:r>
          </a:p>
          <a:p>
            <a:pPr>
              <a:lnSpc>
                <a:spcPct val="115000"/>
              </a:lnSpc>
              <a:spcBef>
                <a:spcPts val="1600"/>
              </a:spcBef>
            </a:pPr>
            <a:endParaRPr b="1"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1600"/>
              </a:spcBef>
              <a:defRPr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The </a:t>
            </a:r>
            <a:r>
              <a:rPr b="1">
                <a:solidFill>
                  <a:srgbClr val="674EA7"/>
                </a:solidFill>
              </a:rPr>
              <a:t>Potential</a:t>
            </a:r>
            <a:r>
              <a:t> to have a very meaningful </a:t>
            </a:r>
            <a:r>
              <a:rPr i="1"/>
              <a:t>impact.</a:t>
            </a:r>
            <a:endParaRPr i="1"/>
          </a:p>
          <a:p>
            <a:pPr>
              <a:lnSpc>
                <a:spcPct val="115000"/>
              </a:lnSpc>
              <a:spcBef>
                <a:spcPts val="1600"/>
              </a:spcBef>
              <a:defRPr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It </a:t>
            </a:r>
            <a:r>
              <a:rPr b="1">
                <a:solidFill>
                  <a:srgbClr val="674EA7"/>
                </a:solidFill>
              </a:rPr>
              <a:t>Improves</a:t>
            </a:r>
            <a:r>
              <a:t> the life </a:t>
            </a:r>
            <a:r>
              <a:rPr i="1"/>
              <a:t>quality</a:t>
            </a:r>
            <a:r>
              <a:t> of many people.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title"/>
          </p:nvPr>
        </p:nvSpPr>
        <p:spPr>
          <a:xfrm>
            <a:off x="490249" y="450150"/>
            <a:ext cx="6367802" cy="4090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15000"/>
              </a:lnSpc>
              <a:spcBef>
                <a:spcPts val="1600"/>
              </a:spcBef>
              <a:defRPr b="1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2</a:t>
            </a:r>
          </a:p>
          <a:p>
            <a:pPr>
              <a:lnSpc>
                <a:spcPct val="115000"/>
              </a:lnSpc>
              <a:spcBef>
                <a:spcPts val="1600"/>
              </a:spcBef>
            </a:pP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1600"/>
              </a:spcBef>
              <a:defRPr b="1" sz="24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Human augmentation</a:t>
            </a:r>
            <a:r>
              <a:rPr b="0">
                <a:solidFill>
                  <a:srgbClr val="333333"/>
                </a:solidFill>
              </a:rPr>
              <a:t> is a fascinating field.</a:t>
            </a:r>
            <a:endParaRPr b="0">
              <a:solidFill>
                <a:srgbClr val="333333"/>
              </a:solidFill>
            </a:endParaRPr>
          </a:p>
          <a:p>
            <a:pPr>
              <a:lnSpc>
                <a:spcPct val="115000"/>
              </a:lnSpc>
              <a:spcBef>
                <a:spcPts val="1600"/>
              </a:spcBef>
              <a:defRPr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We want to push the limits of </a:t>
            </a:r>
            <a:r>
              <a:rPr b="1">
                <a:solidFill>
                  <a:srgbClr val="674EA7"/>
                </a:solidFill>
              </a:rPr>
              <a:t>neuroplasticity</a:t>
            </a:r>
            <a: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title"/>
          </p:nvPr>
        </p:nvSpPr>
        <p:spPr>
          <a:xfrm>
            <a:off x="490249" y="450150"/>
            <a:ext cx="6367802" cy="4090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15000"/>
              </a:lnSpc>
              <a:spcBef>
                <a:spcPts val="1600"/>
              </a:spcBef>
              <a:defRPr b="1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3</a:t>
            </a:r>
          </a:p>
          <a:p>
            <a:pPr>
              <a:lnSpc>
                <a:spcPct val="115000"/>
              </a:lnSpc>
              <a:spcBef>
                <a:spcPts val="1600"/>
              </a:spcBef>
            </a:pPr>
            <a:endParaRPr b="1" sz="18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1600"/>
              </a:spcBef>
              <a:defRPr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We have the</a:t>
            </a:r>
            <a:r>
              <a:rPr b="1"/>
              <a:t> </a:t>
            </a:r>
            <a:r>
              <a:rPr b="1">
                <a:solidFill>
                  <a:srgbClr val="674EA7"/>
                </a:solidFill>
              </a:rPr>
              <a:t>skills</a:t>
            </a:r>
            <a:r>
              <a:rPr b="1"/>
              <a:t>.</a:t>
            </a:r>
            <a:endParaRPr b="1"/>
          </a:p>
          <a:p>
            <a:pPr>
              <a:lnSpc>
                <a:spcPct val="115000"/>
              </a:lnSpc>
              <a:spcBef>
                <a:spcPts val="1600"/>
              </a:spcBef>
              <a:defRPr sz="16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Machine Vision, HCI, Cognitive Neuroscience</a:t>
            </a:r>
          </a:p>
          <a:p>
            <a:pPr>
              <a:lnSpc>
                <a:spcPct val="115000"/>
              </a:lnSpc>
              <a:spcBef>
                <a:spcPts val="1600"/>
              </a:spcBef>
              <a:defRPr sz="16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Embedded Systems, Product Design, Rapid Prototyping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title"/>
          </p:nvPr>
        </p:nvSpPr>
        <p:spPr>
          <a:xfrm>
            <a:off x="311699" y="2150849"/>
            <a:ext cx="8520601" cy="841801"/>
          </a:xfrm>
          <a:prstGeom prst="rect">
            <a:avLst/>
          </a:prstGeom>
        </p:spPr>
        <p:txBody>
          <a:bodyPr/>
          <a:lstStyle/>
          <a:p>
            <a:pPr>
              <a:defRPr i="1">
                <a:latin typeface="Roboto"/>
                <a:ea typeface="Roboto"/>
                <a:cs typeface="Roboto"/>
                <a:sym typeface="Roboto"/>
              </a:defRPr>
            </a:pPr>
            <a:r>
              <a:t>What are</a:t>
            </a:r>
            <a:r>
              <a:rPr i="0"/>
              <a:t> our</a:t>
            </a:r>
            <a:r>
              <a:rPr i="0">
                <a:solidFill>
                  <a:srgbClr val="674EA7"/>
                </a:solidFill>
              </a:rPr>
              <a:t> </a:t>
            </a:r>
            <a:r>
              <a:rPr b="1" i="0">
                <a:solidFill>
                  <a:srgbClr val="674EA7"/>
                </a:solidFill>
              </a:rPr>
              <a:t>challenges</a:t>
            </a:r>
            <a:r>
              <a:rPr i="0">
                <a:solidFill>
                  <a:srgbClr val="674EA7"/>
                </a:solidFill>
              </a:rP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body" idx="1"/>
          </p:nvPr>
        </p:nvSpPr>
        <p:spPr>
          <a:xfrm>
            <a:off x="340124" y="447774"/>
            <a:ext cx="8520601" cy="4180501"/>
          </a:xfrm>
          <a:prstGeom prst="rect">
            <a:avLst/>
          </a:prstGeom>
        </p:spPr>
        <p:txBody>
          <a:bodyPr anchor="ctr"/>
          <a:lstStyle/>
          <a:p>
            <a:pPr/>
            <a:endParaRPr b="1" sz="1700">
              <a:solidFill>
                <a:srgbClr val="674EA7"/>
              </a:solidFill>
            </a:endParaRPr>
          </a:p>
          <a:p>
            <a:pPr indent="457200">
              <a:defRPr sz="1700">
                <a:solidFill>
                  <a:srgbClr val="000000"/>
                </a:solidFill>
              </a:defRPr>
            </a:pPr>
            <a:r>
              <a:t>Can we have a </a:t>
            </a:r>
            <a:r>
              <a:rPr b="1">
                <a:solidFill>
                  <a:srgbClr val="674EA7"/>
                </a:solidFill>
              </a:rPr>
              <a:t>depth camera</a:t>
            </a:r>
            <a:r>
              <a:t> on an embedded platform?</a:t>
            </a:r>
          </a:p>
          <a:p>
            <a:pPr indent="457200">
              <a:defRPr sz="1700">
                <a:solidFill>
                  <a:srgbClr val="000000"/>
                </a:solidFill>
              </a:defRPr>
            </a:pPr>
            <a:r>
              <a:t>What should we use for </a:t>
            </a:r>
            <a:r>
              <a:rPr b="1">
                <a:solidFill>
                  <a:srgbClr val="674EA7"/>
                </a:solidFill>
              </a:rPr>
              <a:t>actuators</a:t>
            </a:r>
            <a:r>
              <a:t>?</a:t>
            </a:r>
          </a:p>
          <a:p>
            <a:pPr>
              <a:defRPr sz="1700">
                <a:solidFill>
                  <a:srgbClr val="000000"/>
                </a:solidFill>
              </a:defRPr>
            </a:pPr>
            <a:r>
              <a:t>	Is the </a:t>
            </a:r>
            <a:r>
              <a:rPr b="1">
                <a:solidFill>
                  <a:srgbClr val="674EA7"/>
                </a:solidFill>
              </a:rPr>
              <a:t>bottleneck</a:t>
            </a:r>
            <a:r>
              <a:t> at the hardware, or at the </a:t>
            </a:r>
            <a:r>
              <a:rPr b="1">
                <a:solidFill>
                  <a:srgbClr val="674EA7"/>
                </a:solidFill>
              </a:rPr>
              <a:t>sensory level</a:t>
            </a:r>
            <a:r>
              <a:t> on the body?</a:t>
            </a:r>
          </a:p>
          <a:p>
            <a:pPr>
              <a:defRPr sz="1700">
                <a:solidFill>
                  <a:srgbClr val="000000"/>
                </a:solidFill>
              </a:defRPr>
            </a:pPr>
            <a:r>
              <a:t>	What is the </a:t>
            </a:r>
            <a:r>
              <a:rPr b="1">
                <a:solidFill>
                  <a:srgbClr val="674EA7"/>
                </a:solidFill>
              </a:rPr>
              <a:t>optimal</a:t>
            </a:r>
            <a:r>
              <a:rPr>
                <a:solidFill>
                  <a:srgbClr val="674EA7"/>
                </a:solidFill>
              </a:rPr>
              <a:t> </a:t>
            </a:r>
            <a:r>
              <a:rPr b="1">
                <a:solidFill>
                  <a:srgbClr val="674EA7"/>
                </a:solidFill>
              </a:rPr>
              <a:t>placement</a:t>
            </a:r>
            <a:r>
              <a:rPr>
                <a:solidFill>
                  <a:srgbClr val="674EA7"/>
                </a:solidFill>
              </a:rPr>
              <a:t> </a:t>
            </a:r>
            <a:r>
              <a:t>and number of </a:t>
            </a:r>
            <a:r>
              <a:rPr b="1">
                <a:solidFill>
                  <a:srgbClr val="674EA7"/>
                </a:solidFill>
              </a:rPr>
              <a:t>actuators</a:t>
            </a:r>
            <a:r>
              <a:t>?</a:t>
            </a:r>
          </a:p>
          <a:p>
            <a:pPr indent="457200">
              <a:defRPr sz="1700">
                <a:solidFill>
                  <a:srgbClr val="000000"/>
                </a:solidFill>
              </a:defRPr>
            </a:pPr>
            <a:r>
              <a:t>How much </a:t>
            </a:r>
            <a:r>
              <a:rPr b="1">
                <a:solidFill>
                  <a:srgbClr val="674EA7"/>
                </a:solidFill>
              </a:rPr>
              <a:t>information</a:t>
            </a:r>
            <a:r>
              <a:t> can we provide without reaching </a:t>
            </a:r>
            <a:r>
              <a:rPr b="1">
                <a:solidFill>
                  <a:srgbClr val="674EA7"/>
                </a:solidFill>
              </a:rPr>
              <a:t>cognitive overload</a:t>
            </a:r>
            <a: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title"/>
          </p:nvPr>
        </p:nvSpPr>
        <p:spPr>
          <a:xfrm>
            <a:off x="311699" y="2150849"/>
            <a:ext cx="8520601" cy="841801"/>
          </a:xfrm>
          <a:prstGeom prst="rect">
            <a:avLst/>
          </a:prstGeom>
        </p:spPr>
        <p:txBody>
          <a:bodyPr/>
          <a:lstStyle/>
          <a:p>
            <a:pPr>
              <a:defRPr b="1" i="1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Questions</a:t>
            </a:r>
            <a:r>
              <a:rPr>
                <a:solidFill>
                  <a:srgbClr val="000000"/>
                </a:solidFill>
              </a:rPr>
              <a:t>, </a:t>
            </a:r>
            <a:r>
              <a:t>Criticisms</a:t>
            </a:r>
            <a:r>
              <a:rPr>
                <a:solidFill>
                  <a:srgbClr val="000000"/>
                </a:solidFill>
              </a:rPr>
              <a:t>, </a:t>
            </a:r>
            <a:r>
              <a:t>Comments</a:t>
            </a:r>
            <a:r>
              <a:rPr>
                <a:solidFill>
                  <a:srgbClr val="000000"/>
                </a:solidFill>
              </a:rP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type="title"/>
          </p:nvPr>
        </p:nvSpPr>
        <p:spPr>
          <a:xfrm>
            <a:off x="311699" y="2150849"/>
            <a:ext cx="8520601" cy="841801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Roboto"/>
                <a:ea typeface="Roboto"/>
                <a:cs typeface="Roboto"/>
                <a:sym typeface="Roboto"/>
              </a:defRPr>
            </a:pPr>
            <a:r>
              <a:t>We</a:t>
            </a:r>
            <a:r>
              <a:rPr>
                <a:solidFill>
                  <a:srgbClr val="674EA7"/>
                </a:solidFill>
              </a:rPr>
              <a:t> </a:t>
            </a:r>
            <a:r>
              <a:rPr b="1">
                <a:solidFill>
                  <a:srgbClr val="674EA7"/>
                </a:solidFill>
              </a:rPr>
              <a:t>Brainstormed</a:t>
            </a:r>
            <a:r>
              <a:rPr>
                <a:solidFill>
                  <a:srgbClr val="674EA7"/>
                </a:solidFill>
              </a:rPr>
              <a:t>...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title"/>
          </p:nvPr>
        </p:nvSpPr>
        <p:spPr>
          <a:xfrm>
            <a:off x="311699" y="445025"/>
            <a:ext cx="8520601" cy="572700"/>
          </a:xfrm>
          <a:prstGeom prst="rect">
            <a:avLst/>
          </a:prstGeom>
        </p:spPr>
        <p:txBody>
          <a:bodyPr/>
          <a:lstStyle/>
          <a:p>
            <a:pPr algn="ctr" defTabSz="667512">
              <a:lnSpc>
                <a:spcPct val="150000"/>
              </a:lnSpc>
              <a:spcBef>
                <a:spcPts val="500"/>
              </a:spcBef>
              <a:defRPr sz="2628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The </a:t>
            </a:r>
            <a:r>
              <a:rPr b="1"/>
              <a:t>Big</a:t>
            </a:r>
            <a:r>
              <a:t> 5</a:t>
            </a:r>
          </a:p>
        </p:txBody>
      </p:sp>
      <p:sp>
        <p:nvSpPr>
          <p:cNvPr id="116" name="Shape 116"/>
          <p:cNvSpPr/>
          <p:nvPr>
            <p:ph type="body" idx="1"/>
          </p:nvPr>
        </p:nvSpPr>
        <p:spPr>
          <a:xfrm>
            <a:off x="311699" y="1152475"/>
            <a:ext cx="8520601" cy="341640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50000"/>
              </a:lnSpc>
              <a:spcBef>
                <a:spcPts val="800"/>
              </a:spcBef>
              <a:defRPr b="1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Navi</a:t>
            </a:r>
            <a:r>
              <a:rPr b="0"/>
              <a:t>: A navigation dashboard with HUD display that integrates hand gestures and voice inputs to ensure safe driving.</a:t>
            </a:r>
            <a:endParaRPr b="0"/>
          </a:p>
          <a:p>
            <a:pPr>
              <a:lnSpc>
                <a:spcPct val="150000"/>
              </a:lnSpc>
              <a:spcBef>
                <a:spcPts val="800"/>
              </a:spcBef>
              <a:defRPr b="1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PillPauper</a:t>
            </a:r>
            <a:r>
              <a:rPr b="0"/>
              <a:t>: A container that holds medicine, daily supplements and dispense appropriate amount of medication configured by health professionals.</a:t>
            </a:r>
            <a:endParaRPr b="0"/>
          </a:p>
          <a:p>
            <a:pPr>
              <a:lnSpc>
                <a:spcPct val="150000"/>
              </a:lnSpc>
              <a:spcBef>
                <a:spcPts val="800"/>
              </a:spcBef>
              <a:defRPr b="1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Travis</a:t>
            </a:r>
            <a:r>
              <a:rPr b="0"/>
              <a:t>: power plugs that monitors power usage and upload to an online dashboard to reduce power consumption.</a:t>
            </a:r>
            <a:endParaRPr b="0"/>
          </a:p>
          <a:p>
            <a:pPr>
              <a:lnSpc>
                <a:spcPct val="150000"/>
              </a:lnSpc>
              <a:spcBef>
                <a:spcPts val="800"/>
              </a:spcBef>
              <a:defRPr b="1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Self Moving Furniture:</a:t>
            </a:r>
            <a:r>
              <a:rPr b="0"/>
              <a:t> Computer controlled motors that move furniture.</a:t>
            </a:r>
            <a:endParaRPr b="0"/>
          </a:p>
          <a:p>
            <a:pPr>
              <a:lnSpc>
                <a:spcPct val="150000"/>
              </a:lnSpc>
              <a:spcBef>
                <a:spcPts val="800"/>
              </a:spcBef>
              <a:defRPr b="1" sz="15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SynthSense</a:t>
            </a:r>
            <a:r>
              <a:rPr b="0"/>
              <a:t> Tactile feedback for the blind.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title"/>
          </p:nvPr>
        </p:nvSpPr>
        <p:spPr>
          <a:xfrm>
            <a:off x="311699" y="2150849"/>
            <a:ext cx="8520601" cy="841801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Roboto"/>
                <a:ea typeface="Roboto"/>
                <a:cs typeface="Roboto"/>
                <a:sym typeface="Roboto"/>
              </a:defRPr>
            </a:pPr>
            <a:r>
              <a:t>So...what did</a:t>
            </a:r>
            <a:r>
              <a:rPr>
                <a:solidFill>
                  <a:srgbClr val="674EA7"/>
                </a:solidFill>
              </a:rPr>
              <a:t> we </a:t>
            </a:r>
            <a:r>
              <a:rPr b="1">
                <a:solidFill>
                  <a:srgbClr val="674EA7"/>
                </a:solidFill>
              </a:rPr>
              <a:t>decide</a:t>
            </a:r>
            <a:r>
              <a:rPr>
                <a:solidFill>
                  <a:srgbClr val="674EA7"/>
                </a:solidFill>
              </a:rPr>
              <a:t> on?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title"/>
          </p:nvPr>
        </p:nvSpPr>
        <p:spPr>
          <a:xfrm>
            <a:off x="311699" y="2150849"/>
            <a:ext cx="8520601" cy="841801"/>
          </a:xfrm>
          <a:prstGeom prst="rect">
            <a:avLst/>
          </a:prstGeom>
        </p:spPr>
        <p:txBody>
          <a:bodyPr/>
          <a:lstStyle/>
          <a:p>
            <a:pPr defTabSz="822959">
              <a:defRPr sz="4319">
                <a:latin typeface="Roboto"/>
                <a:ea typeface="Roboto"/>
                <a:cs typeface="Roboto"/>
                <a:sym typeface="Roboto"/>
              </a:defRPr>
            </a:pPr>
            <a:r>
              <a:t>Synth</a:t>
            </a:r>
            <a:r>
              <a:rPr>
                <a:solidFill>
                  <a:srgbClr val="674EA7"/>
                </a:solidFill>
              </a:rPr>
              <a:t>Sense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xfrm>
            <a:off x="311699" y="2150849"/>
            <a:ext cx="8520601" cy="841801"/>
          </a:xfrm>
          <a:prstGeom prst="rect">
            <a:avLst/>
          </a:prstGeom>
        </p:spPr>
        <p:txBody>
          <a:bodyPr/>
          <a:lstStyle/>
          <a:p>
            <a:pPr>
              <a:defRPr i="1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What is</a:t>
            </a:r>
            <a:r>
              <a:rPr i="0">
                <a:solidFill>
                  <a:srgbClr val="000000"/>
                </a:solidFill>
              </a:rPr>
              <a:t> Synth</a:t>
            </a:r>
            <a:r>
              <a:rPr i="0"/>
              <a:t>Sense?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title"/>
          </p:nvPr>
        </p:nvSpPr>
        <p:spPr>
          <a:xfrm>
            <a:off x="490249" y="450150"/>
            <a:ext cx="6367802" cy="4090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15000"/>
              </a:lnSpc>
              <a:spcBef>
                <a:spcPts val="800"/>
              </a:spcBef>
              <a:defRPr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A simple solution to help the </a:t>
            </a:r>
            <a:r>
              <a:rPr b="1">
                <a:solidFill>
                  <a:srgbClr val="674EA7"/>
                </a:solidFill>
              </a:rPr>
              <a:t>vision impaired</a:t>
            </a:r>
            <a:r>
              <a:t> </a:t>
            </a:r>
            <a:r>
              <a:rPr b="1" i="1"/>
              <a:t>feel</a:t>
            </a:r>
            <a:r>
              <a:t> the world without a low feedback cane.</a:t>
            </a:r>
          </a:p>
          <a:p>
            <a:pPr>
              <a:lnSpc>
                <a:spcPct val="115000"/>
              </a:lnSpc>
              <a:spcBef>
                <a:spcPts val="800"/>
              </a:spcBef>
            </a:pP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800"/>
              </a:spcBef>
              <a:defRPr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You just need to </a:t>
            </a:r>
            <a:r>
              <a:rPr b="1" i="1">
                <a:solidFill>
                  <a:srgbClr val="674EA7"/>
                </a:solidFill>
              </a:rPr>
              <a:t>wear</a:t>
            </a:r>
            <a:r>
              <a:t> the device.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body" sz="half" idx="1"/>
          </p:nvPr>
        </p:nvSpPr>
        <p:spPr>
          <a:xfrm>
            <a:off x="311699" y="382224"/>
            <a:ext cx="3565800" cy="4186501"/>
          </a:xfrm>
          <a:prstGeom prst="rect">
            <a:avLst/>
          </a:prstGeom>
        </p:spPr>
        <p:txBody>
          <a:bodyPr anchor="ctr"/>
          <a:lstStyle/>
          <a:p>
            <a:pPr>
              <a:defRPr sz="1800">
                <a:latin typeface="Roboto"/>
                <a:ea typeface="Roboto"/>
                <a:cs typeface="Roboto"/>
                <a:sym typeface="Roboto"/>
              </a:defRPr>
            </a:pPr>
            <a:r>
              <a:t>Camera feeds in </a:t>
            </a:r>
            <a:r>
              <a:rPr b="1">
                <a:solidFill>
                  <a:srgbClr val="674EA7"/>
                </a:solidFill>
              </a:rPr>
              <a:t>images</a:t>
            </a:r>
            <a:r>
              <a:t>.</a:t>
            </a:r>
          </a:p>
          <a:p>
            <a:pPr>
              <a:defRPr b="1" sz="18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Features</a:t>
            </a:r>
            <a:r>
              <a:rPr b="0">
                <a:solidFill>
                  <a:schemeClr val="accent2">
                    <a:lumOff val="21764"/>
                  </a:schemeClr>
                </a:solidFill>
              </a:rPr>
              <a:t> are extracted from images using a Raspberry Pi.</a:t>
            </a:r>
            <a:endParaRPr b="0">
              <a:solidFill>
                <a:schemeClr val="accent2">
                  <a:lumOff val="21764"/>
                </a:schemeClr>
              </a:solidFill>
            </a:endParaRPr>
          </a:p>
          <a:p>
            <a:pPr>
              <a:defRPr sz="1800">
                <a:latin typeface="Roboto"/>
                <a:ea typeface="Roboto"/>
                <a:cs typeface="Roboto"/>
                <a:sym typeface="Roboto"/>
              </a:defRPr>
            </a:pPr>
            <a:r>
              <a:t>Features are then translated to </a:t>
            </a:r>
            <a:r>
              <a:rPr b="1">
                <a:solidFill>
                  <a:srgbClr val="674EA7"/>
                </a:solidFill>
              </a:rPr>
              <a:t>haptic</a:t>
            </a:r>
            <a:r>
              <a:t> feedback.</a:t>
            </a:r>
          </a:p>
        </p:txBody>
      </p:sp>
      <p:pic>
        <p:nvPicPr>
          <p:cNvPr id="127" name="image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93149" y="979199"/>
            <a:ext cx="4791222" cy="35895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title"/>
          </p:nvPr>
        </p:nvSpPr>
        <p:spPr>
          <a:xfrm>
            <a:off x="311699" y="2150849"/>
            <a:ext cx="8520601" cy="841801"/>
          </a:xfrm>
          <a:prstGeom prst="rect">
            <a:avLst/>
          </a:prstGeom>
        </p:spPr>
        <p:txBody>
          <a:bodyPr/>
          <a:lstStyle/>
          <a:p>
            <a:pPr>
              <a:defRPr i="1">
                <a:latin typeface="Roboto"/>
                <a:ea typeface="Roboto"/>
                <a:cs typeface="Roboto"/>
                <a:sym typeface="Roboto"/>
              </a:defRPr>
            </a:pPr>
            <a:r>
              <a:t>Who</a:t>
            </a:r>
            <a:r>
              <a:rPr i="0"/>
              <a:t> can </a:t>
            </a:r>
            <a:r>
              <a:rPr i="0">
                <a:solidFill>
                  <a:srgbClr val="674EA7"/>
                </a:solidFill>
              </a:rPr>
              <a:t>we </a:t>
            </a:r>
            <a:r>
              <a:rPr b="1" i="0">
                <a:solidFill>
                  <a:srgbClr val="674EA7"/>
                </a:solidFill>
              </a:rPr>
              <a:t>help</a:t>
            </a:r>
            <a:r>
              <a:rPr i="0">
                <a:solidFill>
                  <a:srgbClr val="674EA7"/>
                </a:solidFill>
              </a:rP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-light-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-light-2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imple-light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-light-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-light-2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imple-light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